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Average"/>
      <p:regular r:id="rId52"/>
    </p:embeddedFont>
    <p:embeddedFont>
      <p:font typeface="Roboto Mon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2B26E9-9E3A-49A7-9BCA-59935A5C88FB}">
  <a:tblStyle styleId="{762B26E9-9E3A-49A7-9BCA-59935A5C88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Mono-regular.fntdata"/><Relationship Id="rId52" Type="http://schemas.openxmlformats.org/officeDocument/2006/relationships/font" Target="fonts/Average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-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ea188220b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ea188220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9657f4ec0_0_6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9657f4ec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9657f4ec0_0_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9657f4ec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9657f4ec0_0_7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9657f4ec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9657f4ec0_0_8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9657f4ec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9657f4ec0_0_9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9657f4ec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9657f4ec0_0_9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9657f4ec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9657f4ec0_0_1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9657f4ec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9657f4ec0_0_1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9657f4ec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9657f4ec0_0_1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9657f4ec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9657f4ec0_0_1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9657f4ec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69657f4ec0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369657f4e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9657f4ec0_0_1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9657f4ec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9657f4ec0_0_1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9657f4ec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9657f4ec0_0_14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9657f4ec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9657f4ec0_0_15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9657f4ec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9657f4ec0_0_16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69657f4ec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9657f4ec0_0_16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9657f4ec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9657f4ec0_0_17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9657f4ec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9657f4ec0_0_17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9657f4ec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9657f4ec0_0_18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9657f4ec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9657f4ec0_0_18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9657f4ec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69657f4ec0_0_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69657f4e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9657f4ec0_0_19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9657f4ec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9657f4ec0_0_20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9657f4ec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9657f4ec0_0_20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9657f4ec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9657f4ec0_0_21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69657f4ec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9657f4ec0_0_2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9657f4ec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9657f4ec0_0_2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69657f4ec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9657f4ec0_0_2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9657f4ec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9657f4ec0_0_2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9657f4ec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9657f4ec0_0_25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9657f4ec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9657f4ec0_0_26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69657f4ec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9657f4ec0_0_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9657f4ec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9657f4ec0_0_27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69657f4ec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9657f4ec0_0_28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69657f4ec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9657f4ec0_0_28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69657f4ec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a750210d3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a750210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a750210d3_0_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6a750210d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6a750210d3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6a750210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a750210d3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6a750210d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9657f4ec0_0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9657f4e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9657f4ec0_0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9657f4e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9657f4ec0_0_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9657f4ec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9657f4ec0_0_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9657f4ec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9657f4ec0_0_5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9657f4ec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romannurik.github.io/SlidesCodeHighlighter/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3200"/>
              <a:buFont typeface="Calibri"/>
              <a:buNone/>
              <a:defRPr b="1" i="0" sz="3200" u="none" cap="none" strike="noStrike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61925" y="2612325"/>
            <a:ext cx="538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290700" y="2669200"/>
            <a:ext cx="8443800" cy="0"/>
          </a:xfrm>
          <a:prstGeom prst="straightConnector1">
            <a:avLst/>
          </a:prstGeom>
          <a:noFill/>
          <a:ln cap="flat" cmpd="sng" w="19050">
            <a:solidFill>
              <a:srgbClr val="1072B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b="1" sz="24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" name="Google Shape;16;p3"/>
          <p:cNvCxnSpPr/>
          <p:nvPr/>
        </p:nvCxnSpPr>
        <p:spPr>
          <a:xfrm>
            <a:off x="243000" y="587800"/>
            <a:ext cx="8443800" cy="0"/>
          </a:xfrm>
          <a:prstGeom prst="straightConnector1">
            <a:avLst/>
          </a:prstGeom>
          <a:noFill/>
          <a:ln cap="flat" cmpd="sng" w="19050">
            <a:solidFill>
              <a:srgbClr val="1072B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Char char="●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3200"/>
              <a:buFont typeface="Calibri"/>
              <a:buNone/>
              <a:defRPr b="1" sz="3200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7200" y="215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7"/>
          <p:cNvGraphicFramePr/>
          <p:nvPr/>
        </p:nvGraphicFramePr>
        <p:xfrm>
          <a:off x="952500" y="200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my_code = goes_here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25" name="Google Shape;25;p7"/>
          <p:cNvSpPr txBox="1"/>
          <p:nvPr/>
        </p:nvSpPr>
        <p:spPr>
          <a:xfrm>
            <a:off x="995850" y="1344900"/>
            <a:ext cx="45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https://romannurik.github.io/SlidesCodeHighlighter/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rgbClr val="D9EAD3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25150" y="2082650"/>
            <a:ext cx="80937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4800"/>
              <a:buNone/>
              <a:defRPr sz="4800">
                <a:solidFill>
                  <a:srgbClr val="BE071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jamcoders.org.jm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  <a:defRPr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  <a:defRPr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8226150" y="4561825"/>
            <a:ext cx="100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"/>
              </a:rPr>
              <a:t>jamcoders.org.jm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26898" l="0" r="0" t="25620"/>
          <a:stretch/>
        </p:blipFill>
        <p:spPr>
          <a:xfrm>
            <a:off x="8055956" y="4771443"/>
            <a:ext cx="1002476" cy="2677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wallpaperflare.com/two-brown-and-gray-rabbits-on-green-grass-lion-heads-floppy-ear-wallpaper-atxzp" TargetMode="External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JamCoders: Week 1</a:t>
            </a:r>
            <a:endParaRPr/>
          </a:p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>
            <a:off x="161925" y="2612325"/>
            <a:ext cx="8670600" cy="23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Lecture 1B: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Data Types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(more) operators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casting</a:t>
            </a:r>
            <a:endParaRPr/>
          </a:p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25" y="152400"/>
            <a:ext cx="3035203" cy="23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use booleans to do useful things?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" name="Google Shape;109;p19"/>
          <p:cNvGraphicFramePr/>
          <p:nvPr/>
        </p:nvGraphicFramePr>
        <p:xfrm>
          <a:off x="176688" y="26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143575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is_wearing_hat = </a:t>
                      </a:r>
                      <a:r>
                        <a:rPr lang="en" sz="23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23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Google Shape;110;p19"/>
          <p:cNvGraphicFramePr/>
          <p:nvPr/>
        </p:nvGraphicFramePr>
        <p:xfrm>
          <a:off x="4500013" y="26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3878925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is_wearing_hat = </a:t>
                      </a:r>
                      <a:r>
                        <a:rPr lang="en" sz="23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23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111" name="Google Shape;111;p19"/>
          <p:cNvSpPr/>
          <p:nvPr/>
        </p:nvSpPr>
        <p:spPr>
          <a:xfrm>
            <a:off x="3135800" y="2329275"/>
            <a:ext cx="1217100" cy="10242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7326800" y="2329275"/>
            <a:ext cx="1217100" cy="10242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 flipH="1">
            <a:off x="4257425" y="1241950"/>
            <a:ext cx="771000" cy="1058700"/>
          </a:xfrm>
          <a:prstGeom prst="straightConnector1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5270075" y="1161400"/>
            <a:ext cx="1910400" cy="1231500"/>
          </a:xfrm>
          <a:prstGeom prst="straightConnector1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9"/>
          <p:cNvSpPr txBox="1"/>
          <p:nvPr/>
        </p:nvSpPr>
        <p:spPr>
          <a:xfrm>
            <a:off x="2082725" y="615375"/>
            <a:ext cx="562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Boolean True and False must be capitalized!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Operators are special symbols that are used to perform operations on values and variables.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few different kinds that we use all of the time: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boolean operators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arithmetic operators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comparison operators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string operators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we’ll see, the same </a:t>
            </a:r>
            <a:r>
              <a:rPr i="1" lang="en"/>
              <a:t>operator</a:t>
            </a:r>
            <a:r>
              <a:rPr lang="en"/>
              <a:t> will do a different thing depending on the data type.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Operators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not</a:t>
            </a:r>
            <a:r>
              <a:rPr lang="en"/>
              <a:t> flips the boolean from one value to the opposite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3" name="Google Shape;133;p22"/>
          <p:cNvGraphicFramePr/>
          <p:nvPr/>
        </p:nvGraphicFramePr>
        <p:xfrm>
          <a:off x="2082425" y="114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764950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is_absent = </a:t>
                      </a: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is_in_class</a:t>
                      </a:r>
                      <a:endParaRPr sz="15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Operators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not</a:t>
            </a:r>
            <a:r>
              <a:rPr lang="en"/>
              <a:t> flips the boolean from one value to the opposite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and</a:t>
            </a:r>
            <a:r>
              <a:rPr lang="en"/>
              <a:t> evaluates to </a:t>
            </a:r>
            <a:r>
              <a:rPr b="1" lang="en"/>
              <a:t>True</a:t>
            </a:r>
            <a:r>
              <a:rPr lang="en"/>
              <a:t> if </a:t>
            </a:r>
            <a:r>
              <a:rPr i="1" lang="en"/>
              <a:t>both</a:t>
            </a:r>
            <a:r>
              <a:rPr lang="en"/>
              <a:t> sides of the expression are </a:t>
            </a:r>
            <a:r>
              <a:rPr b="1" lang="en"/>
              <a:t>True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2082425" y="114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764950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is_absent = </a:t>
                      </a: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is_in_class</a:t>
                      </a:r>
                      <a:endParaRPr sz="15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" name="Google Shape;141;p23"/>
          <p:cNvGraphicFramePr/>
          <p:nvPr/>
        </p:nvGraphicFramePr>
        <p:xfrm>
          <a:off x="742313" y="229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7078575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can_buy_beer = has_funds </a:t>
                      </a: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and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has_adult_id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Operators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not</a:t>
            </a:r>
            <a:r>
              <a:rPr lang="en"/>
              <a:t> flips the boolean from one value to the opposite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and</a:t>
            </a:r>
            <a:r>
              <a:rPr lang="en"/>
              <a:t> evaluates to </a:t>
            </a:r>
            <a:r>
              <a:rPr b="1" lang="en"/>
              <a:t>True</a:t>
            </a:r>
            <a:r>
              <a:rPr lang="en"/>
              <a:t> if </a:t>
            </a:r>
            <a:r>
              <a:rPr i="1" lang="en"/>
              <a:t>both</a:t>
            </a:r>
            <a:r>
              <a:rPr lang="en"/>
              <a:t> sides of the expression are </a:t>
            </a:r>
            <a:r>
              <a:rPr b="1" lang="en"/>
              <a:t>True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or</a:t>
            </a:r>
            <a:r>
              <a:rPr lang="en"/>
              <a:t> evaluates to </a:t>
            </a:r>
            <a:r>
              <a:rPr b="1" lang="en"/>
              <a:t>True</a:t>
            </a:r>
            <a:r>
              <a:rPr lang="en"/>
              <a:t> if </a:t>
            </a:r>
            <a:r>
              <a:rPr i="1" lang="en"/>
              <a:t>either</a:t>
            </a:r>
            <a:r>
              <a:rPr lang="en"/>
              <a:t> side of the expression is </a:t>
            </a:r>
            <a:r>
              <a:rPr b="1" lang="en"/>
              <a:t>True</a:t>
            </a:r>
            <a:endParaRPr/>
          </a:p>
        </p:txBody>
      </p:sp>
      <p:graphicFrame>
        <p:nvGraphicFramePr>
          <p:cNvPr id="148" name="Google Shape;148;p24"/>
          <p:cNvGraphicFramePr/>
          <p:nvPr/>
        </p:nvGraphicFramePr>
        <p:xfrm>
          <a:off x="2082425" y="114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764950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is_absent = </a:t>
                      </a: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is_in_class</a:t>
                      </a:r>
                      <a:endParaRPr sz="15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9" name="Google Shape;149;p24"/>
          <p:cNvGraphicFramePr/>
          <p:nvPr/>
        </p:nvGraphicFramePr>
        <p:xfrm>
          <a:off x="742313" y="229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7078575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can_buy_beer = has_funds </a:t>
                      </a: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and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has_adult_id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0" name="Google Shape;150;p24"/>
          <p:cNvGraphicFramePr/>
          <p:nvPr/>
        </p:nvGraphicFramePr>
        <p:xfrm>
          <a:off x="742313" y="345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7078575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has_adult_id = is_over_18 </a:t>
                      </a: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has_fake_id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Questions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Q: Why are these called booleans?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Questions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Q: Why are these called booleans?</a:t>
            </a:r>
            <a:endParaRPr b="1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38205">
            <a:off x="-393149" y="1898576"/>
            <a:ext cx="3498051" cy="349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3912275" y="1925400"/>
            <a:ext cx="3647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George Boole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was a British scientist who discovered algebra of logic - or using variables to represent True or False.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Booleans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Floats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/>
              <a:t>Strings</a:t>
            </a:r>
            <a:endParaRPr b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Integers</a:t>
            </a:r>
            <a:r>
              <a:rPr lang="en"/>
              <a:t> are whole numbers.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How many</a:t>
            </a:r>
            <a:r>
              <a:rPr lang="en"/>
              <a:t> bunnies?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Integers can be positive, negative,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or 0.</a:t>
            </a:r>
            <a:endParaRPr/>
          </a:p>
        </p:txBody>
      </p:sp>
      <p:pic>
        <p:nvPicPr>
          <p:cNvPr id="176" name="Google Shape;176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512" y="765213"/>
            <a:ext cx="3553575" cy="2370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Google Shape;177;p28"/>
          <p:cNvGraphicFramePr/>
          <p:nvPr/>
        </p:nvGraphicFramePr>
        <p:xfrm>
          <a:off x="4193888" y="331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3648800"/>
              </a:tblGrid>
              <a:tr h="7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num_bunnies = </a:t>
                      </a:r>
                      <a:r>
                        <a:rPr lang="en" sz="30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3000">
                        <a:solidFill>
                          <a:srgbClr val="FBC02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“Abstraction”</a:t>
            </a:r>
            <a:endParaRPr/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Abstraction</a:t>
            </a:r>
            <a:r>
              <a:rPr lang="en"/>
              <a:t>: thinking with </a:t>
            </a:r>
            <a:r>
              <a:rPr b="1" lang="en"/>
              <a:t>ideas</a:t>
            </a:r>
            <a:r>
              <a:rPr lang="en"/>
              <a:t> instead of </a:t>
            </a:r>
            <a:r>
              <a:rPr b="1" lang="en"/>
              <a:t>concrete details 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us, abstraction means that we can think on a higher level than binary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Instead of having to write 0000 0101, every time we want to have the number five, we can just write 5</a:t>
            </a:r>
            <a:endParaRPr/>
          </a:p>
        </p:txBody>
      </p:sp>
      <p:graphicFrame>
        <p:nvGraphicFramePr>
          <p:cNvPr id="44" name="Google Shape;44;p11"/>
          <p:cNvGraphicFramePr/>
          <p:nvPr/>
        </p:nvGraphicFramePr>
        <p:xfrm>
          <a:off x="2834025" y="334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2895125"/>
              </a:tblGrid>
              <a:tr h="7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my_number =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(my_number)</a:t>
                      </a:r>
                      <a:endParaRPr sz="3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Arithmetic Operators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same operators that you’re used to in math work in Python.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Addition (+)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Subtraction (-)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Multiplication (*)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Division (/)</a:t>
            </a:r>
            <a:endParaRPr/>
          </a:p>
        </p:txBody>
      </p:sp>
      <p:graphicFrame>
        <p:nvGraphicFramePr>
          <p:cNvPr id="184" name="Google Shape;184;p29"/>
          <p:cNvGraphicFramePr/>
          <p:nvPr/>
        </p:nvGraphicFramePr>
        <p:xfrm>
          <a:off x="2164625" y="157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2446425"/>
              </a:tblGrid>
              <a:tr h="49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sum =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2200">
                        <a:solidFill>
                          <a:srgbClr val="FBC02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5" name="Google Shape;185;p29"/>
          <p:cNvGraphicFramePr/>
          <p:nvPr/>
        </p:nvGraphicFramePr>
        <p:xfrm>
          <a:off x="2383275" y="238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2446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diff =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12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-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2200">
                        <a:solidFill>
                          <a:srgbClr val="FBC02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" name="Google Shape;186;p29"/>
          <p:cNvGraphicFramePr/>
          <p:nvPr/>
        </p:nvGraphicFramePr>
        <p:xfrm>
          <a:off x="2383275" y="33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276862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 =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2200">
                        <a:solidFill>
                          <a:srgbClr val="FBC02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" name="Google Shape;187;p29"/>
          <p:cNvGraphicFramePr/>
          <p:nvPr/>
        </p:nvGraphicFramePr>
        <p:xfrm>
          <a:off x="1905375" y="41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2446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quot =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12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/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2200">
                        <a:solidFill>
                          <a:srgbClr val="FBC02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188" name="Google Shape;188;p29"/>
          <p:cNvSpPr txBox="1"/>
          <p:nvPr/>
        </p:nvSpPr>
        <p:spPr>
          <a:xfrm>
            <a:off x="5442675" y="1415325"/>
            <a:ext cx="3567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Exponentiation (**)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(this is the same as 2</a:t>
            </a:r>
            <a:r>
              <a:rPr baseline="30000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9" name="Google Shape;189;p29"/>
          <p:cNvGraphicFramePr/>
          <p:nvPr/>
        </p:nvGraphicFramePr>
        <p:xfrm>
          <a:off x="6240375" y="198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270532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power =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**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2200">
                        <a:solidFill>
                          <a:srgbClr val="FBC02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Arithmetic Operators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applying multiple operators, use parentheses to control the order they get evaluated, just like in math: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6" name="Google Shape;196;p30"/>
          <p:cNvGraphicFramePr/>
          <p:nvPr/>
        </p:nvGraphicFramePr>
        <p:xfrm>
          <a:off x="1887438" y="164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5369125"/>
              </a:tblGrid>
              <a:tr h="1053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my_variable = </a:t>
                      </a:r>
                      <a:r>
                        <a:rPr lang="en" sz="20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((</a:t>
                      </a:r>
                      <a:r>
                        <a:rPr lang="en" sz="20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/ </a:t>
                      </a:r>
                      <a:r>
                        <a:rPr lang="en" sz="20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** </a:t>
                      </a:r>
                      <a:r>
                        <a:rPr lang="en" sz="20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(my_variable)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197" name="Google Shape;197;p30"/>
          <p:cNvSpPr txBox="1"/>
          <p:nvPr/>
        </p:nvSpPr>
        <p:spPr>
          <a:xfrm>
            <a:off x="366425" y="2708075"/>
            <a:ext cx="8520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my_variable = 7 + ((20 / 4) ** 2)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311700" y="3238175"/>
            <a:ext cx="8520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my_variable = 7 + (5.0 ** 2)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311700" y="3787275"/>
            <a:ext cx="8520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my_variable = 7 + 25.0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311700" y="4309025"/>
            <a:ext cx="8520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my_variable = 32.0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can be handy to be able to compare values. Python to the rescue…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of the comparison operators evaluate to a boolean, </a:t>
            </a:r>
            <a:r>
              <a:rPr b="1" lang="en"/>
              <a:t>True</a:t>
            </a:r>
            <a:r>
              <a:rPr lang="en"/>
              <a:t> or </a:t>
            </a:r>
            <a:r>
              <a:rPr b="1" lang="en"/>
              <a:t>False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7" name="Google Shape;207;p31"/>
          <p:cNvGraphicFramePr/>
          <p:nvPr/>
        </p:nvGraphicFramePr>
        <p:xfrm>
          <a:off x="1566975" y="160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Example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Greater than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&gt;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Less than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&lt;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Greater than or equal 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&gt;=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Less than or equal 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&lt;=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Equal 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==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 equal 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!= b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Operators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can be handy to be able to compare values. Python to the rescue…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of the comparison operators evaluate to a boolean, </a:t>
            </a:r>
            <a:r>
              <a:rPr b="1" lang="en"/>
              <a:t>True</a:t>
            </a:r>
            <a:r>
              <a:rPr lang="en"/>
              <a:t> or </a:t>
            </a:r>
            <a:r>
              <a:rPr b="1" lang="en"/>
              <a:t>False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4" name="Google Shape;214;p32"/>
          <p:cNvGraphicFramePr/>
          <p:nvPr/>
        </p:nvGraphicFramePr>
        <p:xfrm>
          <a:off x="1566975" y="160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Example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Greater than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&gt;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Less than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&lt;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Greater than or equal 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&gt;=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Less than or equal 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&lt;=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Equal 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==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 equal 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!= b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5" name="Google Shape;215;p32"/>
          <p:cNvSpPr/>
          <p:nvPr/>
        </p:nvSpPr>
        <p:spPr>
          <a:xfrm>
            <a:off x="1472850" y="3870400"/>
            <a:ext cx="4717800" cy="6288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5603750" y="2499250"/>
            <a:ext cx="3083100" cy="14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Common mistake is to accidentally use one equals sign, =, which is used for variable assignment, instead of two equals signs, ==, for comparison.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Booleans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Integers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Strings</a:t>
            </a:r>
            <a:endParaRPr b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But what about representing numbers that aren’t whole numbers?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Money ($4.99)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Percentages and fractions (12%, 0.12)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GPA (3.51)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 </a:t>
            </a:r>
            <a:r>
              <a:rPr b="1" lang="en"/>
              <a:t>floats</a:t>
            </a:r>
            <a:r>
              <a:rPr lang="en"/>
              <a:t> to represent </a:t>
            </a:r>
            <a:r>
              <a:rPr b="1" lang="en"/>
              <a:t>real</a:t>
            </a:r>
            <a:r>
              <a:rPr lang="en"/>
              <a:t> numbers.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Float operators work the same way as int operators.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b="1" lang="en"/>
              <a:t>mix and match</a:t>
            </a:r>
            <a:r>
              <a:rPr lang="en"/>
              <a:t> ints and floats, the result will always be a float.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4" name="Google Shape;234;p35"/>
          <p:cNvGraphicFramePr/>
          <p:nvPr/>
        </p:nvGraphicFramePr>
        <p:xfrm>
          <a:off x="419950" y="2559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3677650"/>
              </a:tblGrid>
              <a:tr h="95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summation =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6.1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(summation)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925" y="2533388"/>
            <a:ext cx="34290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Commonly Asked Questions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Q: </a:t>
            </a:r>
            <a:r>
              <a:rPr b="1" i="1" lang="en"/>
              <a:t>Why</a:t>
            </a:r>
            <a:r>
              <a:rPr b="1" lang="en"/>
              <a:t> is it called a float? Why not just call it a real number?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lang="en"/>
              <a:t>: Take a Computer Architecture course and you’ll find out!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Q: When I do float arithmetic and print the result, I get a weird number? Did I do something wrong?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lang="en"/>
              <a:t>: Representing fractions and decimals in binary is </a:t>
            </a:r>
            <a:r>
              <a:rPr b="1" lang="en"/>
              <a:t>hard</a:t>
            </a:r>
            <a:r>
              <a:rPr lang="en"/>
              <a:t>. Sometimes, the results will be off by a tiny bit (imprecise). That’s normal.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Booleans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Integers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Floats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</a:t>
            </a:r>
            <a:endParaRPr b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</a:t>
            </a:r>
            <a:r>
              <a:rPr i="1" lang="en"/>
              <a:t>character</a:t>
            </a:r>
            <a:r>
              <a:rPr lang="en"/>
              <a:t> is a single letter or symbol, like “c” or “!”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</a:t>
            </a:r>
            <a:r>
              <a:rPr i="1" lang="en"/>
              <a:t>string</a:t>
            </a:r>
            <a:r>
              <a:rPr lang="en"/>
              <a:t> is a sequence of characters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Python, anything within quotation marks is a string and is taken literally: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use double (“ ”) or single (’ ’) quotation marks, just be consistent.</a:t>
            </a:r>
            <a:endParaRPr/>
          </a:p>
        </p:txBody>
      </p:sp>
      <p:graphicFrame>
        <p:nvGraphicFramePr>
          <p:cNvPr id="253" name="Google Shape;253;p38"/>
          <p:cNvGraphicFramePr/>
          <p:nvPr/>
        </p:nvGraphicFramePr>
        <p:xfrm>
          <a:off x="2834038" y="269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2895125"/>
              </a:tblGrid>
              <a:tr h="727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 = </a:t>
                      </a:r>
                      <a:r>
                        <a:rPr lang="en" sz="3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"hello"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order to abstract away how the computer is storing things, we use different data types.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compiler will treat different data types differently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" name="Google Shape;51;p12"/>
          <p:cNvGraphicFramePr/>
          <p:nvPr/>
        </p:nvGraphicFramePr>
        <p:xfrm>
          <a:off x="2834025" y="242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2895125"/>
              </a:tblGrid>
              <a:tr h="7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=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(a)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"9"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"7"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(b)</a:t>
                      </a:r>
                      <a:endParaRPr sz="3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Operators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Concatenating Strings: + (add)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Repeating a string: * (multiply)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	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Prints “hahaha”</a:t>
            </a:r>
            <a:endParaRPr/>
          </a:p>
        </p:txBody>
      </p:sp>
      <p:graphicFrame>
        <p:nvGraphicFramePr>
          <p:cNvPr id="260" name="Google Shape;260;p39"/>
          <p:cNvGraphicFramePr/>
          <p:nvPr/>
        </p:nvGraphicFramePr>
        <p:xfrm>
          <a:off x="2149250" y="120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845475"/>
              </a:tblGrid>
              <a:tr h="96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"Frederick”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greeting = </a:t>
                      </a: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"Hello, “ 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+ name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Google Shape;261;p39"/>
          <p:cNvGraphicFramePr/>
          <p:nvPr/>
        </p:nvGraphicFramePr>
        <p:xfrm>
          <a:off x="2149250" y="307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845475"/>
              </a:tblGrid>
              <a:tr h="96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laugh = </a:t>
                      </a: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"ha”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laugh_harder = laugh * 3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(laugh_harder)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Comparison Operator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determine if two strings are equal, use the </a:t>
            </a:r>
            <a:r>
              <a:rPr b="1" lang="en"/>
              <a:t>==</a:t>
            </a:r>
            <a:r>
              <a:rPr lang="en"/>
              <a:t> operator. Note that it is case sensitive.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Prints False, because the strings are different.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8" name="Google Shape;268;p40"/>
          <p:cNvGraphicFramePr/>
          <p:nvPr/>
        </p:nvGraphicFramePr>
        <p:xfrm>
          <a:off x="1507763" y="203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6128475"/>
              </a:tblGrid>
              <a:tr h="1307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first_school_name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"Berkeley"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second_school_name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"Stanford"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(first_school_name == second_school_name)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Length</a:t>
            </a:r>
            <a:endParaRPr/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one isn’t an operator, but is still useful to know: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len()</a:t>
            </a:r>
            <a:r>
              <a:rPr lang="en"/>
              <a:t> - given a string, returns the length of that string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5" name="Google Shape;275;p41"/>
          <p:cNvGraphicFramePr/>
          <p:nvPr/>
        </p:nvGraphicFramePr>
        <p:xfrm>
          <a:off x="3124438" y="235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2895125"/>
              </a:tblGrid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length = 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len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"Bison"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3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Types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Casting</a:t>
            </a:r>
            <a:r>
              <a:rPr lang="en"/>
              <a:t> is how we converting between different types.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</a:t>
            </a:r>
            <a:r>
              <a:rPr b="1" lang="en"/>
              <a:t>cast</a:t>
            </a:r>
            <a:r>
              <a:rPr lang="en"/>
              <a:t> a variable or value of one type to another type by using the function of the destination type: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int()</a:t>
            </a:r>
            <a:r>
              <a:rPr lang="en"/>
              <a:t> to convert something to an integer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str()</a:t>
            </a:r>
            <a:r>
              <a:rPr lang="en"/>
              <a:t> to convert something to a string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float()</a:t>
            </a:r>
            <a:r>
              <a:rPr lang="en"/>
              <a:t> to convert something to a float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bool() </a:t>
            </a:r>
            <a:r>
              <a:rPr lang="en"/>
              <a:t>to convert something to a boolean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String to int/float or vice versa is most common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int(“8”) to convert the string “8” to the integer 8.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str(8) to convert the integer 8 to the string “8”</a:t>
            </a:r>
            <a:endParaRPr/>
          </a:p>
        </p:txBody>
      </p:sp>
      <p:graphicFrame>
        <p:nvGraphicFramePr>
          <p:cNvPr id="293" name="Google Shape;293;p44"/>
          <p:cNvGraphicFramePr/>
          <p:nvPr/>
        </p:nvGraphicFramePr>
        <p:xfrm>
          <a:off x="684350" y="24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7561100"/>
              </a:tblGrid>
              <a:tr h="148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num_of_apples = </a:t>
                      </a:r>
                      <a:r>
                        <a:rPr lang="en" sz="2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"9"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num_of_bananas = </a:t>
                      </a:r>
                      <a:r>
                        <a:rPr lang="en" sz="2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"7"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20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(num_of_apples) + </a:t>
                      </a:r>
                      <a:r>
                        <a:rPr lang="en" sz="20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(num_of_bananas))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type of a variable</a:t>
            </a:r>
            <a:endParaRPr/>
          </a:p>
        </p:txBody>
      </p:sp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use the </a:t>
            </a:r>
            <a:r>
              <a:rPr b="1" lang="en"/>
              <a:t>type()</a:t>
            </a:r>
            <a:r>
              <a:rPr lang="en"/>
              <a:t> function to find out the type of any variable.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0" name="Google Shape;300;p45"/>
          <p:cNvGraphicFramePr/>
          <p:nvPr/>
        </p:nvGraphicFramePr>
        <p:xfrm>
          <a:off x="664213" y="141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3223050"/>
              </a:tblGrid>
              <a:tr h="31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var1 = </a:t>
                      </a:r>
                      <a:r>
                        <a:rPr lang="en" sz="165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"Alex"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var2 = </a:t>
                      </a: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var3 =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12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var4 = </a:t>
                      </a:r>
                      <a:r>
                        <a:rPr lang="en" sz="165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7.5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type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(var1))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type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(var2))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type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(var3))</a:t>
                      </a:r>
                      <a:endParaRPr sz="165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5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165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type</a:t>
                      </a:r>
                      <a:r>
                        <a:rPr lang="en" sz="165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(var4))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550" y="2433850"/>
            <a:ext cx="40767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/>
        </p:nvSpPr>
        <p:spPr>
          <a:xfrm>
            <a:off x="3244900" y="1806550"/>
            <a:ext cx="66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525150" y="2082650"/>
            <a:ext cx="80937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243000" y="556500"/>
            <a:ext cx="59592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Functions</a:t>
            </a:r>
            <a:r>
              <a:rPr lang="en"/>
              <a:t> take input, perform some task, and optionally give an output.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Function calls are also expressions, and can be used as operands.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str()</a:t>
            </a:r>
            <a:r>
              <a:rPr lang="en"/>
              <a:t> is a function that evaluates to a string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int()</a:t>
            </a:r>
            <a:r>
              <a:rPr lang="en"/>
              <a:t> is a function that evaluates to an integer.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We’ll learn much more about functions on day 3. For now, just know that function calls are expressions.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b="0" l="2688" r="2650" t="1922"/>
          <a:stretch/>
        </p:blipFill>
        <p:spPr>
          <a:xfrm>
            <a:off x="6340200" y="736425"/>
            <a:ext cx="2462425" cy="273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  <p:sp>
        <p:nvSpPr>
          <p:cNvPr id="320" name="Google Shape;320;p4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stop evaluating expressions once they simplify down to a single value, known as an “atom”, which can either be an </a:t>
            </a:r>
            <a:r>
              <a:rPr i="1" lang="en"/>
              <a:t>identifier</a:t>
            </a:r>
            <a:r>
              <a:rPr lang="en"/>
              <a:t> (variable name) or a </a:t>
            </a:r>
            <a:r>
              <a:rPr i="1" lang="en"/>
              <a:t>literal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1" name="Google Shape;321;p48"/>
          <p:cNvGraphicFramePr/>
          <p:nvPr/>
        </p:nvGraphicFramePr>
        <p:xfrm>
          <a:off x="1725738" y="192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5478300"/>
              </a:tblGrid>
              <a:tr h="74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"Result: "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</a:t>
                      </a:r>
                      <a:r>
                        <a:rPr lang="en" sz="22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str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((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**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/ </a:t>
                      </a:r>
                      <a:r>
                        <a:rPr lang="en" sz="2200">
                          <a:solidFill>
                            <a:srgbClr val="FBC02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2200">
                        <a:solidFill>
                          <a:srgbClr val="9CCC6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cxnSp>
        <p:nvCxnSpPr>
          <p:cNvPr id="322" name="Google Shape;322;p48"/>
          <p:cNvCxnSpPr/>
          <p:nvPr/>
        </p:nvCxnSpPr>
        <p:spPr>
          <a:xfrm>
            <a:off x="4418575" y="2865175"/>
            <a:ext cx="0" cy="6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23" name="Google Shape;323;p48"/>
          <p:cNvGraphicFramePr/>
          <p:nvPr/>
        </p:nvGraphicFramePr>
        <p:xfrm>
          <a:off x="1679413" y="37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5478300"/>
              </a:tblGrid>
              <a:tr h="74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"Result: 16"</a:t>
                      </a:r>
                      <a:endParaRPr sz="2200">
                        <a:solidFill>
                          <a:srgbClr val="9CCC6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There are 13 built-in datatypes in Python, we mainly use these 9:</a:t>
            </a:r>
            <a:endParaRPr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booleans, integers, floats, strings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lists, tuples, ranges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dicts, sets</a:t>
            </a:r>
            <a:endParaRPr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Variables and literals are interchangeable! Both of these do the same thing:</a:t>
            </a:r>
            <a:endParaRPr/>
          </a:p>
        </p:txBody>
      </p:sp>
      <p:graphicFrame>
        <p:nvGraphicFramePr>
          <p:cNvPr id="330" name="Google Shape;330;p49"/>
          <p:cNvGraphicFramePr/>
          <p:nvPr/>
        </p:nvGraphicFramePr>
        <p:xfrm>
          <a:off x="321938" y="22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051475"/>
              </a:tblGrid>
              <a:tr h="167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2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"Bison"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opening = </a:t>
                      </a:r>
                      <a:r>
                        <a:rPr lang="en" sz="2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"Hello, "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greeting = opening + name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(greeting)</a:t>
                      </a:r>
                      <a:endParaRPr sz="2000">
                        <a:solidFill>
                          <a:srgbClr val="9CCC6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Google Shape;331;p49"/>
          <p:cNvGraphicFramePr/>
          <p:nvPr/>
        </p:nvGraphicFramePr>
        <p:xfrm>
          <a:off x="4628238" y="22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3821325"/>
              </a:tblGrid>
              <a:tr h="167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"Bison"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opening = </a:t>
                      </a: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"Hello, "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(opening + name)</a:t>
                      </a:r>
                      <a:endParaRPr sz="2200">
                        <a:solidFill>
                          <a:srgbClr val="9CCC6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  <p:sp>
        <p:nvSpPr>
          <p:cNvPr id="337" name="Google Shape;337;p50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the expression here?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8" name="Google Shape;338;p50"/>
          <p:cNvGraphicFramePr/>
          <p:nvPr/>
        </p:nvGraphicFramePr>
        <p:xfrm>
          <a:off x="321938" y="22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051475"/>
              </a:tblGrid>
              <a:tr h="167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2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"Bison"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opening = </a:t>
                      </a:r>
                      <a:r>
                        <a:rPr lang="en" sz="2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"Hello, "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greeting = opening + name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(greeting)</a:t>
                      </a:r>
                      <a:endParaRPr sz="2000">
                        <a:solidFill>
                          <a:srgbClr val="9CCC6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9" name="Google Shape;339;p50"/>
          <p:cNvGraphicFramePr/>
          <p:nvPr/>
        </p:nvGraphicFramePr>
        <p:xfrm>
          <a:off x="4628238" y="22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3821325"/>
              </a:tblGrid>
              <a:tr h="167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"Bison"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opening = </a:t>
                      </a: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"Hello, "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(opening + name)</a:t>
                      </a:r>
                      <a:endParaRPr sz="2200">
                        <a:solidFill>
                          <a:srgbClr val="9CCC6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  <p:sp>
        <p:nvSpPr>
          <p:cNvPr id="345" name="Google Shape;345;p51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the expression here?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Code works fine, whether we assign the expression value to a name or not.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6" name="Google Shape;346;p51"/>
          <p:cNvGraphicFramePr/>
          <p:nvPr/>
        </p:nvGraphicFramePr>
        <p:xfrm>
          <a:off x="321938" y="22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051475"/>
              </a:tblGrid>
              <a:tr h="167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2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"Bison"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opening = </a:t>
                      </a:r>
                      <a:r>
                        <a:rPr lang="en" sz="2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"Hello, "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greeting = opening + name</a:t>
                      </a:r>
                      <a:endParaRPr sz="20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(greeting)</a:t>
                      </a:r>
                      <a:endParaRPr sz="2000">
                        <a:solidFill>
                          <a:srgbClr val="9CCC6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7" name="Google Shape;347;p51"/>
          <p:cNvGraphicFramePr/>
          <p:nvPr/>
        </p:nvGraphicFramePr>
        <p:xfrm>
          <a:off x="4628238" y="22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3821325"/>
              </a:tblGrid>
              <a:tr h="167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"Bison"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opening = </a:t>
                      </a:r>
                      <a:r>
                        <a:rPr lang="en" sz="22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"Hello, "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sz="22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(opening + name)</a:t>
                      </a:r>
                      <a:endParaRPr sz="2200">
                        <a:solidFill>
                          <a:srgbClr val="9CCC6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348" name="Google Shape;348;p51"/>
          <p:cNvSpPr/>
          <p:nvPr/>
        </p:nvSpPr>
        <p:spPr>
          <a:xfrm>
            <a:off x="1864075" y="2819150"/>
            <a:ext cx="2509500" cy="8859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1"/>
          <p:cNvSpPr/>
          <p:nvPr/>
        </p:nvSpPr>
        <p:spPr>
          <a:xfrm>
            <a:off x="5674075" y="3047750"/>
            <a:ext cx="2509500" cy="8859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525150" y="2082650"/>
            <a:ext cx="80937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learned “output” for how to print stuff out to the terminal. Now, we will learn how to take things in from the terminal.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New function!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1" name="Google Shape;361;p53"/>
          <p:cNvGraphicFramePr/>
          <p:nvPr/>
        </p:nvGraphicFramePr>
        <p:xfrm>
          <a:off x="879950" y="24801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6772950"/>
              </a:tblGrid>
              <a:tr h="9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answer = </a:t>
                      </a:r>
                      <a:r>
                        <a:rPr lang="en" sz="30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3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"Prompt"</a:t>
                      </a: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367" name="Google Shape;367;p5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learned “output” for how to print stuff out to the terminal. Now, we will learn how to take things in from the terminal.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New function!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Prints “Prompt” to the screen, then waits for user to provide input.</a:t>
            </a:r>
            <a:endParaRPr/>
          </a:p>
        </p:txBody>
      </p:sp>
      <p:graphicFrame>
        <p:nvGraphicFramePr>
          <p:cNvPr id="368" name="Google Shape;368;p54"/>
          <p:cNvGraphicFramePr/>
          <p:nvPr/>
        </p:nvGraphicFramePr>
        <p:xfrm>
          <a:off x="879950" y="24801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6772950"/>
              </a:tblGrid>
              <a:tr h="9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answer = </a:t>
                      </a:r>
                      <a:r>
                        <a:rPr lang="en" sz="30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3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"Prompt"</a:t>
                      </a: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374" name="Google Shape;374;p55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learned “output” for how to print stuff out to the terminal. Now, we will learn how to take things in from the terminal.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New function!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Prints “Prompt” to the screen, then waits for user to provide input.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b="1" lang="en"/>
              <a:t>assign</a:t>
            </a:r>
            <a:r>
              <a:rPr lang="en"/>
              <a:t> the words that the user types in to the variable </a:t>
            </a:r>
            <a:r>
              <a:rPr i="1" lang="en"/>
              <a:t>answer</a:t>
            </a:r>
            <a:r>
              <a:rPr lang="en"/>
              <a:t>.</a:t>
            </a:r>
            <a:endParaRPr/>
          </a:p>
        </p:txBody>
      </p:sp>
      <p:graphicFrame>
        <p:nvGraphicFramePr>
          <p:cNvPr id="375" name="Google Shape;375;p55"/>
          <p:cNvGraphicFramePr/>
          <p:nvPr/>
        </p:nvGraphicFramePr>
        <p:xfrm>
          <a:off x="879950" y="24801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6772950"/>
              </a:tblGrid>
              <a:tr h="9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answer = </a:t>
                      </a:r>
                      <a:r>
                        <a:rPr lang="en" sz="3000">
                          <a:solidFill>
                            <a:srgbClr val="CE93D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 sz="3000">
                          <a:solidFill>
                            <a:srgbClr val="9CCC6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"Prompt"</a:t>
                      </a:r>
                      <a:r>
                        <a:rPr lang="en" sz="30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sz="22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There are 13 built-in datatypes in Python, we mainly use these 9:</a:t>
            </a:r>
            <a:endParaRPr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booleans, integers, floats, strings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lists, tuples, ranges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dicts, sets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Today, we will learn about the first 4. You’ll learn about the others over the next few weeks.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Integers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Floats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Strings</a:t>
            </a:r>
            <a:endParaRPr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Booleans can be one of two options: True or False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be thought of as “is” types of questions: “Is it true that the state of my program is x?”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617850" y="2034200"/>
            <a:ext cx="769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true that the bison is wearing a hat?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559" y="2773100"/>
            <a:ext cx="1554075" cy="200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549900" y="679075"/>
            <a:ext cx="769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true that the bison is wearing a hat?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325" y="1955198"/>
            <a:ext cx="1712325" cy="2206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" name="Google Shape;85;p17"/>
          <p:cNvGraphicFramePr/>
          <p:nvPr/>
        </p:nvGraphicFramePr>
        <p:xfrm>
          <a:off x="176688" y="422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143575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is_wearing_hat = </a:t>
                      </a:r>
                      <a:r>
                        <a:rPr lang="en" sz="23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23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325" y="1955198"/>
            <a:ext cx="1712325" cy="2206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Google Shape;87;p17"/>
          <p:cNvGraphicFramePr/>
          <p:nvPr/>
        </p:nvGraphicFramePr>
        <p:xfrm>
          <a:off x="4500013" y="422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3878925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is_wearing_hat = </a:t>
                      </a:r>
                      <a:r>
                        <a:rPr lang="en" sz="23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23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cxnSp>
        <p:nvCxnSpPr>
          <p:cNvPr id="88" name="Google Shape;88;p17"/>
          <p:cNvCxnSpPr/>
          <p:nvPr/>
        </p:nvCxnSpPr>
        <p:spPr>
          <a:xfrm>
            <a:off x="4384050" y="1357800"/>
            <a:ext cx="25800" cy="3717000"/>
          </a:xfrm>
          <a:prstGeom prst="straightConnector1">
            <a:avLst/>
          </a:prstGeom>
          <a:noFill/>
          <a:ln cap="flat" cmpd="sng" w="28575">
            <a:solidFill>
              <a:srgbClr val="1072BD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250" y="1509250"/>
            <a:ext cx="1512025" cy="10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6" name="Google Shape;96;p18"/>
          <p:cNvGraphicFramePr/>
          <p:nvPr/>
        </p:nvGraphicFramePr>
        <p:xfrm>
          <a:off x="176688" y="26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4143575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is_wearing_hat = </a:t>
                      </a:r>
                      <a:r>
                        <a:rPr lang="en" sz="23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False</a:t>
                      </a:r>
                      <a:endParaRPr sz="23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Google Shape;97;p18"/>
          <p:cNvGraphicFramePr/>
          <p:nvPr/>
        </p:nvGraphicFramePr>
        <p:xfrm>
          <a:off x="4500013" y="26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{762B26E9-9E3A-49A7-9BCA-59935A5C88FB}</a:tableStyleId>
              </a:tblPr>
              <a:tblGrid>
                <a:gridCol w="3878925"/>
              </a:tblGrid>
              <a:tr h="595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ECEFF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is_wearing_hat = </a:t>
                      </a:r>
                      <a:r>
                        <a:rPr lang="en" sz="2300">
                          <a:solidFill>
                            <a:srgbClr val="4DD0E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2300">
                        <a:solidFill>
                          <a:srgbClr val="ECEFF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98" name="Google Shape;98;p18"/>
          <p:cNvSpPr/>
          <p:nvPr/>
        </p:nvSpPr>
        <p:spPr>
          <a:xfrm>
            <a:off x="3135800" y="2329275"/>
            <a:ext cx="1217100" cy="10242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7326800" y="2329275"/>
            <a:ext cx="1217100" cy="1024200"/>
          </a:xfrm>
          <a:prstGeom prst="ellipse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8"/>
          <p:cNvCxnSpPr/>
          <p:nvPr/>
        </p:nvCxnSpPr>
        <p:spPr>
          <a:xfrm flipH="1">
            <a:off x="4257425" y="1241950"/>
            <a:ext cx="771000" cy="1058700"/>
          </a:xfrm>
          <a:prstGeom prst="straightConnector1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8"/>
          <p:cNvCxnSpPr/>
          <p:nvPr/>
        </p:nvCxnSpPr>
        <p:spPr>
          <a:xfrm>
            <a:off x="5270075" y="1161400"/>
            <a:ext cx="1910400" cy="1231500"/>
          </a:xfrm>
          <a:prstGeom prst="straightConnector1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8"/>
          <p:cNvSpPr txBox="1"/>
          <p:nvPr/>
        </p:nvSpPr>
        <p:spPr>
          <a:xfrm>
            <a:off x="2082725" y="615375"/>
            <a:ext cx="562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Boolean True and False must be capitalized!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